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jpeg" ContentType="image/jpeg"/>
  <Override PartName="/ppt/media/image5.png" ContentType="image/png"/>
  <Override PartName="/ppt/media/image6.png" ContentType="image/png"/>
  <Override PartName="/ppt/media/image7.png" ContentType="image/png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346392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656748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36000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body"/>
          </p:nvPr>
        </p:nvSpPr>
        <p:spPr>
          <a:xfrm>
            <a:off x="346392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body"/>
          </p:nvPr>
        </p:nvSpPr>
        <p:spPr>
          <a:xfrm>
            <a:off x="656748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360000" y="360000"/>
            <a:ext cx="9359640" cy="4171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346392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6567480" y="19800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8" name="PlaceHolder 5"/>
          <p:cNvSpPr>
            <a:spLocks noGrp="1"/>
          </p:cNvSpPr>
          <p:nvPr>
            <p:ph type="body"/>
          </p:nvPr>
        </p:nvSpPr>
        <p:spPr>
          <a:xfrm>
            <a:off x="36000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79" name="PlaceHolder 6"/>
          <p:cNvSpPr>
            <a:spLocks noGrp="1"/>
          </p:cNvSpPr>
          <p:nvPr>
            <p:ph type="body"/>
          </p:nvPr>
        </p:nvSpPr>
        <p:spPr>
          <a:xfrm>
            <a:off x="346392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80" name="PlaceHolder 7"/>
          <p:cNvSpPr>
            <a:spLocks noGrp="1"/>
          </p:cNvSpPr>
          <p:nvPr>
            <p:ph type="body"/>
          </p:nvPr>
        </p:nvSpPr>
        <p:spPr>
          <a:xfrm>
            <a:off x="6567480" y="4424400"/>
            <a:ext cx="295560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360000" y="360000"/>
            <a:ext cx="9359640" cy="41716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5063760" y="44244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l-PL" sz="4400" spc="-1" strike="noStrike"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36000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063760" y="1980000"/>
            <a:ext cx="447948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60000" y="4424400"/>
            <a:ext cx="9179640" cy="22320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l-PL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0" y="3150000"/>
            <a:ext cx="9719640" cy="1259640"/>
          </a:xfrm>
          <a:prstGeom prst="rect">
            <a:avLst/>
          </a:prstGeom>
          <a:solidFill>
            <a:srgbClr val="e74c3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PlaceHolder 2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pl-PL" sz="1800" spc="-1" strike="noStrike">
                <a:latin typeface="Arial"/>
              </a:rPr>
              <a:t>Click to edit the title text format</a:t>
            </a:r>
            <a:endParaRPr b="0" lang="pl-PL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504000" y="1768680"/>
            <a:ext cx="9072000" cy="4384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latin typeface="Arial"/>
              </a:rPr>
              <a:t>Click to edit the outline text format</a:t>
            </a:r>
            <a:endParaRPr b="0" lang="pl-PL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latin typeface="Arial"/>
              </a:rPr>
              <a:t>Second Outline Level</a:t>
            </a:r>
            <a:endParaRPr b="0" lang="pl-PL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latin typeface="Arial"/>
              </a:rPr>
              <a:t>Third Outline Level</a:t>
            </a:r>
            <a:endParaRPr b="0" lang="pl-PL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000" spc="-1" strike="noStrike">
                <a:latin typeface="Arial"/>
              </a:rPr>
              <a:t>Fourth Outline Level</a:t>
            </a:r>
            <a:endParaRPr b="0" lang="pl-PL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latin typeface="Arial"/>
              </a:rPr>
              <a:t>Fifth Outline Level</a:t>
            </a:r>
            <a:endParaRPr b="0" lang="pl-PL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latin typeface="Arial"/>
              </a:rPr>
              <a:t>Sixth Outline Level</a:t>
            </a:r>
            <a:endParaRPr b="0" lang="pl-PL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latin typeface="Arial"/>
              </a:rPr>
              <a:t>Seventh Outline Level</a:t>
            </a:r>
            <a:endParaRPr b="0" lang="pl-PL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180000"/>
            <a:ext cx="9719640" cy="125964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0" name="CustomShape 2"/>
          <p:cNvSpPr/>
          <p:nvPr/>
        </p:nvSpPr>
        <p:spPr>
          <a:xfrm>
            <a:off x="7560000" y="6840000"/>
            <a:ext cx="2519640" cy="539640"/>
          </a:xfrm>
          <a:prstGeom prst="rect">
            <a:avLst/>
          </a:prstGeom>
          <a:solidFill>
            <a:srgbClr val="e74c3c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1" name="CustomShape 3"/>
          <p:cNvSpPr/>
          <p:nvPr/>
        </p:nvSpPr>
        <p:spPr>
          <a:xfrm>
            <a:off x="900000" y="6840000"/>
            <a:ext cx="6479640" cy="539640"/>
          </a:xfrm>
          <a:prstGeom prst="rect">
            <a:avLst/>
          </a:prstGeom>
          <a:solidFill>
            <a:srgbClr val="bdc3c7"/>
          </a:solidFill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CustomShape 4"/>
          <p:cNvSpPr/>
          <p:nvPr/>
        </p:nvSpPr>
        <p:spPr>
          <a:xfrm>
            <a:off x="180000" y="6840000"/>
            <a:ext cx="539640" cy="539640"/>
          </a:xfrm>
          <a:prstGeom prst="rect">
            <a:avLst/>
          </a:prstGeom>
          <a:noFill/>
          <a:ln w="7200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5"/>
          <p:cNvSpPr>
            <a:spLocks noGrp="1"/>
          </p:cNvSpPr>
          <p:nvPr>
            <p:ph type="title"/>
          </p:nvPr>
        </p:nvSpPr>
        <p:spPr>
          <a:xfrm>
            <a:off x="360000" y="360000"/>
            <a:ext cx="9359640" cy="8996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pl-PL" sz="1800" spc="-1" strike="noStrike">
                <a:latin typeface="Arial"/>
              </a:rPr>
              <a:t>Click to edit the title text format</a:t>
            </a:r>
            <a:endParaRPr b="0" lang="pl-PL" sz="1800" spc="-1" strike="noStrike"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60000" y="1980000"/>
            <a:ext cx="9179640" cy="46796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1800" spc="-1" strike="noStrike">
                <a:latin typeface="Arial"/>
              </a:rPr>
              <a:t>Click to edit the outline text format</a:t>
            </a:r>
            <a:endParaRPr b="0" lang="pl-PL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1800" spc="-1" strike="noStrike">
                <a:latin typeface="Arial"/>
              </a:rPr>
              <a:t>Second Outline Level</a:t>
            </a:r>
            <a:endParaRPr b="0" lang="pl-PL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1800" spc="-1" strike="noStrike">
                <a:latin typeface="Arial"/>
              </a:rPr>
              <a:t>Third Outline Level</a:t>
            </a:r>
            <a:endParaRPr b="0" lang="pl-PL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1800" spc="-1" strike="noStrike">
                <a:latin typeface="Arial"/>
              </a:rPr>
              <a:t>Fourth Outline Level</a:t>
            </a:r>
            <a:endParaRPr b="0" lang="pl-PL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1800" spc="-1" strike="noStrike">
                <a:latin typeface="Arial"/>
              </a:rPr>
              <a:t>Fifth Outline Level</a:t>
            </a:r>
            <a:endParaRPr b="0" lang="pl-PL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1800" spc="-1" strike="noStrike">
                <a:latin typeface="Arial"/>
              </a:rPr>
              <a:t>Sixth Outline Level</a:t>
            </a:r>
            <a:endParaRPr b="0" lang="pl-PL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1800" spc="-1" strike="noStrike">
                <a:latin typeface="Arial"/>
              </a:rPr>
              <a:t>Seventh Outline Level</a:t>
            </a:r>
            <a:endParaRPr b="0" lang="pl-PL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216000" y="3240000"/>
            <a:ext cx="9504000" cy="1151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pl-PL" sz="2800" spc="-1" strike="noStrike">
                <a:solidFill>
                  <a:srgbClr val="ffffff"/>
                </a:solidFill>
                <a:latin typeface="Source Sans Pro Black"/>
              </a:rPr>
              <a:t>Degradacja termoplastów pod wpływem wielokrotnych procesów przetwórczych na przykładzie termoplastycznego poliwęglanu (PC)</a:t>
            </a:r>
            <a:endParaRPr b="0" lang="pl-PL" sz="2800" spc="-1" strike="noStrike"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540000" y="4680000"/>
            <a:ext cx="9179640" cy="251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Autofit/>
          </a:bodyPr>
          <a:p>
            <a:pPr>
              <a:lnSpc>
                <a:spcPct val="100000"/>
              </a:lnSpc>
            </a:pPr>
            <a:r>
              <a:rPr b="0" lang="pl-PL" sz="2200" spc="-1" strike="noStrike">
                <a:solidFill>
                  <a:srgbClr val="1c1c1c"/>
                </a:solidFill>
                <a:latin typeface="Source Sans Pro Light"/>
              </a:rPr>
              <a:t>Marcin Tomkiewicz</a:t>
            </a:r>
            <a:br/>
            <a:br/>
            <a:r>
              <a:rPr b="0" lang="pl-PL" sz="2200" spc="-1" strike="noStrike">
                <a:solidFill>
                  <a:srgbClr val="1c1c1c"/>
                </a:solidFill>
                <a:latin typeface="Source Sans Pro Light"/>
              </a:rPr>
              <a:t>promotor: dr inż. Piotr Szatkowski</a:t>
            </a:r>
            <a:endParaRPr b="0" lang="pl-PL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pl-PL" sz="3200" spc="-1" strike="noStrike">
                <a:solidFill>
                  <a:srgbClr val="ffffff"/>
                </a:solidFill>
                <a:latin typeface="Source Sans Pro Black"/>
              </a:rPr>
              <a:t>Założenie pracy inżynierskiej</a:t>
            </a:r>
            <a:endParaRPr b="0" lang="pl-PL" sz="3200" spc="-1" strike="noStrike">
              <a:latin typeface="Arial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360000" y="1944000"/>
            <a:ext cx="4751640" cy="467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 fontScale="73000"/>
          </a:bodyPr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Odpady polimerowe to zagrożenie dla środowiska naturalnego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Jednym z polimerów o wysokich właściwościach mechanicznych i praktycznie niemożliwym do rozłożenia przez środowisko naturalne jest poliwęglan (PC) [1]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Poliwęglan jest polimerem termoplastycznym więc możliwy jest jego recykling materiałowy </a:t>
            </a:r>
            <a:br/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i danie „drugiego życia” odpadom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 </a:t>
            </a:r>
            <a:endParaRPr b="0" lang="pl-PL" sz="2600" spc="-1" strike="noStrike"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rcRect l="0" t="0" r="52663" b="0"/>
          <a:stretch/>
        </p:blipFill>
        <p:spPr>
          <a:xfrm>
            <a:off x="5616000" y="1872000"/>
            <a:ext cx="4011120" cy="4464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pl-PL" sz="3200" spc="-1" strike="noStrike">
                <a:solidFill>
                  <a:srgbClr val="ffffff"/>
                </a:solidFill>
                <a:latin typeface="Source Sans Pro Black"/>
              </a:rPr>
              <a:t>Założenie pracy inżynierskiej</a:t>
            </a:r>
            <a:endParaRPr b="0" lang="pl-PL" sz="3200" spc="-1" strike="noStrike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360000" y="1980000"/>
            <a:ext cx="4607640" cy="467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Ponowne przetwórstwo  polimeru termoplastycznego powoduje jego degradację poprzez rozrywanie i skracanie długości łańcuchów polimeru, oraz co za tym idzie pogarszanie jego właściwości [2]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Celem pracy jest zbadanie jak cykl recyklingu wpływa na polimer termoplasyczny, oraz </a:t>
            </a:r>
            <a:endParaRPr b="0" lang="pl-PL" sz="2600" spc="-1" strike="noStrike">
              <a:latin typeface="Arial"/>
            </a:endParaRPr>
          </a:p>
        </p:txBody>
      </p:sp>
      <p:pic>
        <p:nvPicPr>
          <p:cNvPr id="88" name="" descr=""/>
          <p:cNvPicPr/>
          <p:nvPr/>
        </p:nvPicPr>
        <p:blipFill>
          <a:blip r:embed="rId1"/>
          <a:stretch/>
        </p:blipFill>
        <p:spPr>
          <a:xfrm>
            <a:off x="5968440" y="1802160"/>
            <a:ext cx="3175200" cy="4245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pl-PL" sz="3200" spc="-1" strike="noStrike">
                <a:solidFill>
                  <a:srgbClr val="ffffff"/>
                </a:solidFill>
                <a:latin typeface="Source Sans Pro Black"/>
              </a:rPr>
              <a:t>Przebieg pracy inżynierskiej</a:t>
            </a:r>
            <a:endParaRPr b="0" lang="pl-PL" sz="3200" spc="-1" strike="noStrike">
              <a:latin typeface="Arial"/>
            </a:endParaRPr>
          </a:p>
        </p:txBody>
      </p:sp>
      <p:sp>
        <p:nvSpPr>
          <p:cNvPr id="90" name="CustomShape 2"/>
          <p:cNvSpPr/>
          <p:nvPr/>
        </p:nvSpPr>
        <p:spPr>
          <a:xfrm>
            <a:off x="360000" y="1980000"/>
            <a:ext cx="4680000" cy="467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Kolejne części pracy: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- pozyskanie odpadowych płyt z poliwęglanu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- zbadanie ich termicznie, aby ustalić temperatury przetwórstwa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- pocięcie płyt , aby umożliwić ich przetwórstwo</a:t>
            </a:r>
            <a:endParaRPr b="0" lang="pl-PL" sz="2600" spc="-1" strike="noStrike"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1"/>
          <a:srcRect l="1721" t="27439" r="2464" b="20755"/>
          <a:stretch/>
        </p:blipFill>
        <p:spPr>
          <a:xfrm>
            <a:off x="5904000" y="4320000"/>
            <a:ext cx="3095640" cy="2231640"/>
          </a:xfrm>
          <a:prstGeom prst="rect">
            <a:avLst/>
          </a:prstGeom>
          <a:ln>
            <a:noFill/>
          </a:ln>
        </p:spPr>
      </p:pic>
      <p:pic>
        <p:nvPicPr>
          <p:cNvPr id="92" name="" descr=""/>
          <p:cNvPicPr/>
          <p:nvPr/>
        </p:nvPicPr>
        <p:blipFill>
          <a:blip r:embed="rId2"/>
          <a:stretch/>
        </p:blipFill>
        <p:spPr>
          <a:xfrm>
            <a:off x="5472000" y="2016000"/>
            <a:ext cx="3960000" cy="2229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pl-PL" sz="3200" spc="-1" strike="noStrike">
                <a:solidFill>
                  <a:srgbClr val="ffffff"/>
                </a:solidFill>
                <a:latin typeface="Source Sans Pro Black"/>
              </a:rPr>
              <a:t>Przebieg pracy inżynierskiej</a:t>
            </a:r>
            <a:endParaRPr b="0" lang="pl-PL" sz="3200" spc="-1" strike="noStrike">
              <a:latin typeface="Arial"/>
            </a:endParaRPr>
          </a:p>
        </p:txBody>
      </p:sp>
      <p:sp>
        <p:nvSpPr>
          <p:cNvPr id="94" name="CustomShape 2"/>
          <p:cNvSpPr/>
          <p:nvPr/>
        </p:nvSpPr>
        <p:spPr>
          <a:xfrm>
            <a:off x="360000" y="1980000"/>
            <a:ext cx="4680000" cy="467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Kolejne części pracy: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- wykonanie symulacji kolejnych cykli przetwórstwa poprzez ich wytłaczanie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- wykonanie próbek na wtryskarce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- zbadanie mechaniczne i termiczne przetworzonego poliwęglanu</a:t>
            </a:r>
            <a:endParaRPr b="0" lang="pl-PL" sz="2600" spc="-1" strike="noStrike"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rcRect l="12688" t="0" r="24629" b="0"/>
          <a:stretch/>
        </p:blipFill>
        <p:spPr>
          <a:xfrm>
            <a:off x="5328000" y="1964520"/>
            <a:ext cx="2015640" cy="4299480"/>
          </a:xfrm>
          <a:prstGeom prst="rect">
            <a:avLst/>
          </a:prstGeom>
          <a:ln>
            <a:noFill/>
          </a:ln>
        </p:spPr>
      </p:pic>
      <p:pic>
        <p:nvPicPr>
          <p:cNvPr id="96" name="" descr=""/>
          <p:cNvPicPr/>
          <p:nvPr/>
        </p:nvPicPr>
        <p:blipFill>
          <a:blip r:embed="rId2"/>
          <a:srcRect l="7295" t="0" r="34512" b="0"/>
          <a:stretch/>
        </p:blipFill>
        <p:spPr>
          <a:xfrm>
            <a:off x="7488360" y="1964520"/>
            <a:ext cx="1871280" cy="42994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pl-PL" sz="3200" spc="-1" strike="noStrike">
                <a:solidFill>
                  <a:srgbClr val="ffffff"/>
                </a:solidFill>
                <a:latin typeface="Source Sans Pro Black"/>
              </a:rPr>
              <a:t>Literatura</a:t>
            </a:r>
            <a:endParaRPr b="0" lang="pl-PL" sz="3200" spc="-1" strike="noStrike"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360000" y="1980000"/>
            <a:ext cx="4680000" cy="467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200" spc="-1" strike="noStrike">
                <a:solidFill>
                  <a:srgbClr val="1c1c1c"/>
                </a:solidFill>
                <a:latin typeface="Source Sans Pro Semibold"/>
              </a:rPr>
              <a:t>Temat wielokrotnego przetwórstwa poliwęglanu nie jest szeroko opisany w literaturze.</a:t>
            </a:r>
            <a:endParaRPr b="0" lang="pl-PL" sz="2200" spc="-1" strike="noStrike">
              <a:latin typeface="Arial"/>
            </a:endParaRPr>
          </a:p>
          <a:p>
            <a:pPr>
              <a:lnSpc>
                <a:spcPct val="100000"/>
              </a:lnSpc>
              <a:spcAft>
                <a:spcPts val="1142"/>
              </a:spcAft>
            </a:pPr>
            <a:r>
              <a:rPr b="1" lang="pl-PL" sz="2200" spc="-1" strike="noStrike">
                <a:solidFill>
                  <a:srgbClr val="1c1c1c"/>
                </a:solidFill>
                <a:latin typeface="Source Sans Pro Semibold"/>
              </a:rPr>
              <a:t>Podobny do mojej pracy inżynierskiej temat podjęty został w artykule „Wpływ krotności przetwórstwa na wartość masowego i objętościowego wskaźnika szybkości płynięcia poliwęglanu” Piotra Mazura i Daniela Jasikiewicza</a:t>
            </a:r>
            <a:endParaRPr b="0" lang="pl-PL" sz="2200" spc="-1" strike="noStrike">
              <a:latin typeface="Arial"/>
            </a:endParaRPr>
          </a:p>
        </p:txBody>
      </p:sp>
      <p:pic>
        <p:nvPicPr>
          <p:cNvPr id="99" name="" descr=""/>
          <p:cNvPicPr/>
          <p:nvPr/>
        </p:nvPicPr>
        <p:blipFill>
          <a:blip r:embed="rId1"/>
          <a:stretch/>
        </p:blipFill>
        <p:spPr>
          <a:xfrm>
            <a:off x="5628960" y="1944000"/>
            <a:ext cx="3731040" cy="4196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CustomShape 1"/>
          <p:cNvSpPr/>
          <p:nvPr/>
        </p:nvSpPr>
        <p:spPr>
          <a:xfrm>
            <a:off x="360000" y="360000"/>
            <a:ext cx="9359640" cy="89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>
              <a:lnSpc>
                <a:spcPct val="100000"/>
              </a:lnSpc>
            </a:pPr>
            <a:r>
              <a:rPr b="1" lang="pl-PL" sz="3200" spc="-1" strike="noStrike">
                <a:solidFill>
                  <a:srgbClr val="ffffff"/>
                </a:solidFill>
                <a:latin typeface="Source Sans Pro Black"/>
              </a:rPr>
              <a:t>Źródła</a:t>
            </a:r>
            <a:endParaRPr b="0" lang="pl-PL" sz="3200" spc="-1" strike="noStrike">
              <a:latin typeface="Arial"/>
            </a:endParaRPr>
          </a:p>
        </p:txBody>
      </p:sp>
      <p:sp>
        <p:nvSpPr>
          <p:cNvPr id="101" name="CustomShape 2"/>
          <p:cNvSpPr/>
          <p:nvPr/>
        </p:nvSpPr>
        <p:spPr>
          <a:xfrm>
            <a:off x="360000" y="1980000"/>
            <a:ext cx="9179640" cy="4679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>
              <a:lnSpc>
                <a:spcPct val="100000"/>
              </a:lnSpc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1. https://www.azom.com/article.aspx?ArticleId=7963 (data dostępu 12.11.2020)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pl-PL" sz="2600" spc="-1" strike="noStrike">
                <a:solidFill>
                  <a:srgbClr val="1c1c1c"/>
                </a:solidFill>
                <a:latin typeface="Source Sans Pro Semibold"/>
              </a:rPr>
              <a:t>2.  Tomasz Rydzkowski „Teoretyczne i doświadczalne podstawy efektywnego wytłaczania ślimakowo-tarczowego w recyklingu materiałów i kompozytów polimerowych” (s. 91)</a:t>
            </a:r>
            <a:endParaRPr b="0" lang="pl-PL" sz="2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pl-PL" sz="2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2020-11-12T15:38:14Z</dcterms:created>
  <dc:creator/>
  <dc:description/>
  <dc:language>pl-PL</dc:language>
  <cp:lastModifiedBy/>
  <dcterms:modified xsi:type="dcterms:W3CDTF">2020-11-13T02:59:32Z</dcterms:modified>
  <cp:revision>4</cp:revision>
  <dc:subject/>
  <dc:title>Alizarin</dc:title>
</cp:coreProperties>
</file>